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717" autoAdjust="0"/>
  </p:normalViewPr>
  <p:slideViewPr>
    <p:cSldViewPr snapToGrid="0">
      <p:cViewPr varScale="1">
        <p:scale>
          <a:sx n="80" d="100"/>
          <a:sy n="80" d="100"/>
        </p:scale>
        <p:origin x="571" y="4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Tree>
    <p:extLst>
      <p:ext uri="{BB962C8B-B14F-4D97-AF65-F5344CB8AC3E}">
        <p14:creationId xmlns:p14="http://schemas.microsoft.com/office/powerpoint/2010/main" val="2583018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Tree>
    <p:extLst>
      <p:ext uri="{BB962C8B-B14F-4D97-AF65-F5344CB8AC3E}">
        <p14:creationId xmlns:p14="http://schemas.microsoft.com/office/powerpoint/2010/main" val="2257961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600281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214292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1704340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Tree>
    <p:extLst>
      <p:ext uri="{BB962C8B-B14F-4D97-AF65-F5344CB8AC3E}">
        <p14:creationId xmlns:p14="http://schemas.microsoft.com/office/powerpoint/2010/main" val="2763050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3983433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2027104" y="365125"/>
            <a:ext cx="9328284" cy="1325563"/>
          </a:xfrm>
        </p:spPr>
        <p:txBody>
          <a:bodyPr/>
          <a:lstStyle/>
          <a:p>
            <a:r>
              <a:rPr lang="it-IT" dirty="0" smtClean="0"/>
              <a:t>Fare clic per modificare lo stile del titolo</a:t>
            </a:r>
            <a:endParaRPr lang="it-IT" dirty="0"/>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extLst>
      <p:ext uri="{BB962C8B-B14F-4D97-AF65-F5344CB8AC3E}">
        <p14:creationId xmlns:p14="http://schemas.microsoft.com/office/powerpoint/2010/main" val="2558688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extLst>
      <p:ext uri="{BB962C8B-B14F-4D97-AF65-F5344CB8AC3E}">
        <p14:creationId xmlns:p14="http://schemas.microsoft.com/office/powerpoint/2010/main" val="3136877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7861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Vuota">
    <p:spTree>
      <p:nvGrpSpPr>
        <p:cNvPr id="1" name=""/>
        <p:cNvGrpSpPr/>
        <p:nvPr/>
      </p:nvGrpSpPr>
      <p:grpSpPr>
        <a:xfrm>
          <a:off x="0" y="0"/>
          <a:ext cx="0" cy="0"/>
          <a:chOff x="0" y="0"/>
          <a:chExt cx="0" cy="0"/>
        </a:xfrm>
      </p:grpSpPr>
      <p:sp>
        <p:nvSpPr>
          <p:cNvPr id="2" name="Rettangolo 1"/>
          <p:cNvSpPr/>
          <p:nvPr userDrawn="1"/>
        </p:nvSpPr>
        <p:spPr>
          <a:xfrm>
            <a:off x="-127591" y="-233916"/>
            <a:ext cx="12461358" cy="723013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21492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Tree>
    <p:extLst>
      <p:ext uri="{BB962C8B-B14F-4D97-AF65-F5344CB8AC3E}">
        <p14:creationId xmlns:p14="http://schemas.microsoft.com/office/powerpoint/2010/main" val="4016172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1307431" y="365125"/>
            <a:ext cx="9580613"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pic>
        <p:nvPicPr>
          <p:cNvPr id="5" name="Immagine 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13753" y="127534"/>
            <a:ext cx="851632" cy="674918"/>
          </a:xfrm>
          <a:prstGeom prst="rect">
            <a:avLst/>
          </a:prstGeom>
        </p:spPr>
      </p:pic>
      <p:pic>
        <p:nvPicPr>
          <p:cNvPr id="6" name="Immagine 5"/>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 y="6087694"/>
            <a:ext cx="12036056" cy="770306"/>
          </a:xfrm>
          <a:prstGeom prst="rect">
            <a:avLst/>
          </a:prstGeom>
        </p:spPr>
      </p:pic>
      <p:pic>
        <p:nvPicPr>
          <p:cNvPr id="4" name="Immagine 3"/>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1282852" y="169332"/>
            <a:ext cx="753205" cy="763138"/>
          </a:xfrm>
          <a:prstGeom prst="rect">
            <a:avLst/>
          </a:prstGeom>
        </p:spPr>
      </p:pic>
    </p:spTree>
    <p:extLst>
      <p:ext uri="{BB962C8B-B14F-4D97-AF65-F5344CB8AC3E}">
        <p14:creationId xmlns:p14="http://schemas.microsoft.com/office/powerpoint/2010/main" val="2483937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app.erasmusplusols.eu/"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2172" y="1207899"/>
            <a:ext cx="5231684" cy="4146109"/>
          </a:xfrm>
          <a:prstGeom prst="rect">
            <a:avLst/>
          </a:prstGeom>
        </p:spPr>
      </p:pic>
    </p:spTree>
    <p:extLst>
      <p:ext uri="{BB962C8B-B14F-4D97-AF65-F5344CB8AC3E}">
        <p14:creationId xmlns:p14="http://schemas.microsoft.com/office/powerpoint/2010/main" val="3919052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95D697-C58B-4B92-B518-B1925BCB1611}"/>
              </a:ext>
            </a:extLst>
          </p:cNvPr>
          <p:cNvSpPr txBox="1">
            <a:spLocks/>
          </p:cNvSpPr>
          <p:nvPr/>
        </p:nvSpPr>
        <p:spPr>
          <a:xfrm>
            <a:off x="1307431" y="365125"/>
            <a:ext cx="95806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mtClean="0"/>
              <a:t>RREGULLORE DHE </a:t>
            </a:r>
            <a:r>
              <a:rPr lang="en-US" smtClean="0"/>
              <a:t>MBËSHTETJE </a:t>
            </a:r>
            <a:endParaRPr lang="nl-NL" dirty="0">
              <a:cs typeface="Calibri"/>
            </a:endParaRPr>
          </a:p>
        </p:txBody>
      </p:sp>
      <p:sp>
        <p:nvSpPr>
          <p:cNvPr id="3" name="Tijdelijke aanduiding voor inhoud 2">
            <a:extLst>
              <a:ext uri="{FF2B5EF4-FFF2-40B4-BE49-F238E27FC236}">
                <a16:creationId xmlns:a16="http://schemas.microsoft.com/office/drawing/2014/main" id="{D8279FE0-5077-4CBC-A27F-8BAD45703435}"/>
              </a:ext>
            </a:extLst>
          </p:cNvPr>
          <p:cNvSpPr txBox="1">
            <a:spLocks/>
          </p:cNvSpPr>
          <p:nvPr/>
        </p:nvSpPr>
        <p:spPr>
          <a:xfrm>
            <a:off x="838200" y="1825625"/>
            <a:ext cx="10515600" cy="4351338"/>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nl-NL" smtClean="0"/>
          </a:p>
          <a:p>
            <a:r>
              <a:rPr lang="nl-NL" smtClean="0"/>
              <a:t>Sigurohuni </a:t>
            </a:r>
            <a:r>
              <a:rPr lang="en-US" smtClean="0"/>
              <a:t>që</a:t>
            </a:r>
            <a:r>
              <a:rPr lang="nl-NL" smtClean="0"/>
              <a:t> </a:t>
            </a:r>
            <a:r>
              <a:rPr lang="en-US" smtClean="0"/>
              <a:t>studentët</a:t>
            </a:r>
            <a:r>
              <a:rPr lang="nl-NL" smtClean="0"/>
              <a:t> e din ku dhe tek kush </a:t>
            </a:r>
            <a:r>
              <a:rPr lang="en-US" smtClean="0"/>
              <a:t>të shkojnë nëse ata kanë ndonjë pyetjen ose gjinden në situatë të vështirë</a:t>
            </a:r>
            <a:r>
              <a:rPr lang="nl-NL" smtClean="0"/>
              <a:t>. </a:t>
            </a:r>
          </a:p>
          <a:p>
            <a:r>
              <a:rPr lang="nl-NL" smtClean="0"/>
              <a:t>Ata </a:t>
            </a:r>
            <a:r>
              <a:rPr lang="en-US" smtClean="0"/>
              <a:t>kanë nevojë për një person/mentor në shkollë ose kompani të cilën e vizitojnë.</a:t>
            </a:r>
            <a:endParaRPr lang="nl-NL" smtClean="0"/>
          </a:p>
          <a:p>
            <a:pPr lvl="1"/>
            <a:r>
              <a:rPr lang="nl-NL" smtClean="0"/>
              <a:t>Ata e </a:t>
            </a:r>
            <a:r>
              <a:rPr lang="en-US" smtClean="0"/>
              <a:t>kanë të nevojshme të dinë se kënd mund ta thërrasin nga shkolla e tyre/ ose mentori i tyre.</a:t>
            </a:r>
            <a:r>
              <a:rPr lang="nl-NL" smtClean="0"/>
              <a:t> </a:t>
            </a:r>
          </a:p>
          <a:p>
            <a:r>
              <a:rPr lang="nl-NL" smtClean="0"/>
              <a:t>Gjithashtu sigurohuni që studentët të jenë të vetëdijshëm për çdo rregull dhe rregullore në shkollën/kompaninë që ata vizitojnë, pasi këto mund të jenë të ndryshme nga rregullat me të cilat janë mësuar studentët.</a:t>
            </a:r>
          </a:p>
          <a:p>
            <a:pPr lvl="1"/>
            <a:endParaRPr lang="nl-NL" dirty="0"/>
          </a:p>
        </p:txBody>
      </p:sp>
    </p:spTree>
    <p:extLst>
      <p:ext uri="{BB962C8B-B14F-4D97-AF65-F5344CB8AC3E}">
        <p14:creationId xmlns:p14="http://schemas.microsoft.com/office/powerpoint/2010/main" val="1642036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DD6E69-E40F-4F69-8041-DC65660D58EB}"/>
              </a:ext>
            </a:extLst>
          </p:cNvPr>
          <p:cNvSpPr txBox="1">
            <a:spLocks/>
          </p:cNvSpPr>
          <p:nvPr/>
        </p:nvSpPr>
        <p:spPr>
          <a:xfrm>
            <a:off x="1110207" y="329266"/>
            <a:ext cx="9850304"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mtClean="0"/>
              <a:t>INFORMACIONE </a:t>
            </a:r>
            <a:r>
              <a:rPr lang="en-US" smtClean="0"/>
              <a:t>PËR FAMILJAR DHE PRINDËRIT </a:t>
            </a:r>
            <a:endParaRPr lang="nl-NL" dirty="0"/>
          </a:p>
        </p:txBody>
      </p:sp>
      <p:sp>
        <p:nvSpPr>
          <p:cNvPr id="3" name="Tijdelijke aanduiding voor inhoud 2">
            <a:extLst>
              <a:ext uri="{FF2B5EF4-FFF2-40B4-BE49-F238E27FC236}">
                <a16:creationId xmlns:a16="http://schemas.microsoft.com/office/drawing/2014/main" id="{77767F97-6BB7-4C96-AF92-A45F2681AC84}"/>
              </a:ext>
            </a:extLst>
          </p:cNvPr>
          <p:cNvSpPr txBox="1">
            <a:spLocks/>
          </p:cNvSpPr>
          <p:nvPr/>
        </p:nvSpPr>
        <p:spPr>
          <a:xfrm>
            <a:off x="838200" y="1449107"/>
            <a:ext cx="10515600" cy="485336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2400" smtClean="0"/>
              <a:t>Sigurohuni që të gjithë </a:t>
            </a:r>
            <a:r>
              <a:rPr lang="en-US" sz="2400" smtClean="0"/>
              <a:t>studentët</a:t>
            </a:r>
            <a:r>
              <a:rPr lang="nl-NL" sz="2400" smtClean="0"/>
              <a:t> të jene </a:t>
            </a:r>
            <a:r>
              <a:rPr lang="en-US" sz="2400" smtClean="0"/>
              <a:t>të</a:t>
            </a:r>
            <a:r>
              <a:rPr lang="nl-NL" sz="2400" smtClean="0"/>
              <a:t> vetëdijshëm për çdo rregull dhe rregullore në shkollë/kompaninë që ata vizitojnë, pasi këto mund të ndryshme të rregulloreve dhe rregulloreve që janë mësuar</a:t>
            </a:r>
            <a:r>
              <a:rPr lang="nl-NL" smtClean="0"/>
              <a:t>.:</a:t>
            </a:r>
          </a:p>
          <a:p>
            <a:pPr lvl="1"/>
            <a:r>
              <a:rPr lang="nl-NL" smtClean="0"/>
              <a:t>Vendin , </a:t>
            </a:r>
            <a:r>
              <a:rPr lang="en-US" smtClean="0"/>
              <a:t>kompaninë/shkollën me adresë të cilën do ta vizitojnë</a:t>
            </a:r>
            <a:endParaRPr lang="nl-NL" smtClean="0"/>
          </a:p>
          <a:p>
            <a:pPr lvl="1"/>
            <a:r>
              <a:rPr lang="nl-NL" smtClean="0"/>
              <a:t>Programin </a:t>
            </a:r>
            <a:r>
              <a:rPr lang="en-US" smtClean="0"/>
              <a:t>të cilin do ta ndjekin</a:t>
            </a:r>
            <a:r>
              <a:rPr lang="nl-NL" smtClean="0"/>
              <a:t> </a:t>
            </a:r>
          </a:p>
          <a:p>
            <a:pPr lvl="1"/>
            <a:r>
              <a:rPr lang="nl-NL" smtClean="0"/>
              <a:t>Personin kontaktues </a:t>
            </a:r>
            <a:r>
              <a:rPr lang="en-US" smtClean="0"/>
              <a:t>nëseka ndonjë pyetje</a:t>
            </a:r>
            <a:r>
              <a:rPr lang="nl-NL" smtClean="0"/>
              <a:t> </a:t>
            </a:r>
          </a:p>
          <a:p>
            <a:pPr lvl="1"/>
            <a:r>
              <a:rPr lang="nl-NL" smtClean="0"/>
              <a:t> </a:t>
            </a:r>
            <a:r>
              <a:rPr lang="en-US" smtClean="0"/>
              <a:t>Një faqe interneti ku studentët mbajnë  te dhënat dhe i ndajnë eksperiencat e tyre</a:t>
            </a:r>
            <a:endParaRPr lang="nl-NL" smtClean="0"/>
          </a:p>
          <a:p>
            <a:r>
              <a:rPr lang="nl-NL" smtClean="0"/>
              <a:t>Nëse mendoni se është e nevojshme, ju mund të organizoni një sesion informacioni në shkollën tuaj dhe t'ua shpjegoni këtë informacion prindërve/kujdestarëve</a:t>
            </a:r>
          </a:p>
          <a:p>
            <a:r>
              <a:rPr lang="nl-NL" smtClean="0">
                <a:cs typeface="Calibri"/>
              </a:rPr>
              <a:t>Plotësoni informacionin me binjakun tuaj të BE-së (aneksi 7)</a:t>
            </a:r>
            <a:endParaRPr lang="nl-NL" dirty="0">
              <a:cs typeface="Calibri"/>
            </a:endParaRPr>
          </a:p>
        </p:txBody>
      </p:sp>
    </p:spTree>
    <p:extLst>
      <p:ext uri="{BB962C8B-B14F-4D97-AF65-F5344CB8AC3E}">
        <p14:creationId xmlns:p14="http://schemas.microsoft.com/office/powerpoint/2010/main" val="1956061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B6518A-EFE0-4580-AB79-C2E8A56A2422}"/>
              </a:ext>
            </a:extLst>
          </p:cNvPr>
          <p:cNvSpPr txBox="1">
            <a:spLocks/>
          </p:cNvSpPr>
          <p:nvPr/>
        </p:nvSpPr>
        <p:spPr>
          <a:xfrm>
            <a:off x="1307431" y="365125"/>
            <a:ext cx="95806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mtClean="0"/>
              <a:t>INFORMACIONE RRETH </a:t>
            </a:r>
            <a:r>
              <a:rPr lang="en-US" smtClean="0"/>
              <a:t>UDHËTIMIT </a:t>
            </a:r>
            <a:endParaRPr lang="nl-NL" dirty="0"/>
          </a:p>
        </p:txBody>
      </p:sp>
      <p:sp>
        <p:nvSpPr>
          <p:cNvPr id="3" name="Tijdelijke aanduiding voor inhoud 2">
            <a:extLst>
              <a:ext uri="{FF2B5EF4-FFF2-40B4-BE49-F238E27FC236}">
                <a16:creationId xmlns:a16="http://schemas.microsoft.com/office/drawing/2014/main" id="{018CE60F-D17C-4BB1-A304-C1008E9B4720}"/>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mtClean="0"/>
              <a:t>Kontrolloni informacionet e udhëtimit që u nevojiten studentëve, edhe në lidhje me rregullat e Covid-19 të vendit ku po udhëtojnë</a:t>
            </a:r>
          </a:p>
          <a:p>
            <a:r>
              <a:rPr lang="nl-NL" smtClean="0"/>
              <a:t>Sigurohuni që studentët të kenë dokumentet e duhura të udhëtimit përpara se të largohen</a:t>
            </a:r>
            <a:endParaRPr lang="nl-NL" dirty="0"/>
          </a:p>
        </p:txBody>
      </p:sp>
    </p:spTree>
    <p:extLst>
      <p:ext uri="{BB962C8B-B14F-4D97-AF65-F5344CB8AC3E}">
        <p14:creationId xmlns:p14="http://schemas.microsoft.com/office/powerpoint/2010/main" val="2296611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CC7879-39EB-4D5F-BF86-9218CF8A9B06}"/>
              </a:ext>
            </a:extLst>
          </p:cNvPr>
          <p:cNvSpPr txBox="1">
            <a:spLocks/>
          </p:cNvSpPr>
          <p:nvPr/>
        </p:nvSpPr>
        <p:spPr>
          <a:xfrm>
            <a:off x="1307431" y="365125"/>
            <a:ext cx="95806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mtClean="0">
                <a:cs typeface="Calibri"/>
              </a:rPr>
              <a:t>RAPORTIMI I PERIUDHËS SË MOBILITETIT</a:t>
            </a:r>
            <a:endParaRPr lang="it-IT" dirty="0"/>
          </a:p>
        </p:txBody>
      </p:sp>
      <p:sp>
        <p:nvSpPr>
          <p:cNvPr id="3" name="Segnaposto contenuto 2">
            <a:extLst>
              <a:ext uri="{FF2B5EF4-FFF2-40B4-BE49-F238E27FC236}">
                <a16:creationId xmlns:a16="http://schemas.microsoft.com/office/drawing/2014/main" id="{AF0F5D41-7D56-4FE8-B52C-EA8DF1C51477}"/>
              </a:ext>
            </a:extLst>
          </p:cNvPr>
          <p:cNvSpPr txBox="1">
            <a:spLocks/>
          </p:cNvSpPr>
          <p:nvPr/>
        </p:nvSpPr>
        <p:spPr>
          <a:xfrm>
            <a:off x="838200" y="1825625"/>
            <a:ext cx="10515600" cy="4351338"/>
          </a:xfrm>
          <a:prstGeom prst="rect">
            <a:avLst/>
          </a:prstGeom>
        </p:spPr>
        <p:txBody>
          <a:bodyPr vert="horz" lIns="91440" tIns="45720" rIns="91440" bIns="45720" rtlCol="0" anchor="t">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t-IT" smtClean="0">
                <a:cs typeface="Calibri"/>
              </a:rPr>
              <a:t>Gjate mobilitetit, </a:t>
            </a:r>
            <a:r>
              <a:rPr lang="en-US" smtClean="0">
                <a:cs typeface="Calibri"/>
              </a:rPr>
              <a:t>studentët do ta bëjnë një raport rreth eksperiencave të tyre</a:t>
            </a:r>
            <a:endParaRPr lang="it-IT" smtClean="0">
              <a:cs typeface="Calibri"/>
            </a:endParaRPr>
          </a:p>
          <a:p>
            <a:r>
              <a:rPr lang="it-IT" smtClean="0">
                <a:cs typeface="Calibri"/>
              </a:rPr>
              <a:t>Ata mund të bëjnë për shembull një vlog, blog ose prezantim, duke përfshirë disa foto dhe shpjegime për atë që kanë bërë gjatë mobilitetit, çfarë kanë mësuar në kompani, çfarë kanë mësuar për vendin pritës, etj.</a:t>
            </a:r>
          </a:p>
          <a:p>
            <a:r>
              <a:rPr lang="it-IT" smtClean="0">
                <a:cs typeface="Calibri"/>
              </a:rPr>
              <a:t>Kur studentët të kthehen në shkollat e tyre, ata do t'u japin një prezantim të raportit të tyre  studentëve të tjerë. Shkollat e WB mund të organizojnë një ngjarje lokale ku studentët raportojnë përvojën e tyre të mobilitetit.</a:t>
            </a:r>
          </a:p>
          <a:p>
            <a:r>
              <a:rPr lang="en-US" smtClean="0">
                <a:cs typeface="Calibri"/>
              </a:rPr>
              <a:t>Nëse është në rregull me studentët raporti i tyre do të shpërndahet ne webfaqe ose rrjete sociale.</a:t>
            </a:r>
            <a:r>
              <a:rPr lang="it-IT" smtClean="0">
                <a:cs typeface="Calibri"/>
              </a:rPr>
              <a:t> </a:t>
            </a:r>
            <a:endParaRPr lang="it-IT" dirty="0">
              <a:cs typeface="Calibri"/>
            </a:endParaRPr>
          </a:p>
        </p:txBody>
      </p:sp>
    </p:spTree>
    <p:extLst>
      <p:ext uri="{BB962C8B-B14F-4D97-AF65-F5344CB8AC3E}">
        <p14:creationId xmlns:p14="http://schemas.microsoft.com/office/powerpoint/2010/main" val="703474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ttotitolo 2"/>
          <p:cNvSpPr txBox="1">
            <a:spLocks/>
          </p:cNvSpPr>
          <p:nvPr/>
        </p:nvSpPr>
        <p:spPr>
          <a:xfrm>
            <a:off x="1524000" y="3602038"/>
            <a:ext cx="9144000" cy="165576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t-IT" sz="4000" smtClean="0">
                <a:cs typeface="Calibri" panose="020F0502020204030204"/>
              </a:rPr>
              <a:t>Pregaditjet</a:t>
            </a:r>
            <a:endParaRPr lang="it-IT" sz="4000" dirty="0">
              <a:cs typeface="Calibri" panose="020F0502020204030204"/>
            </a:endParaRPr>
          </a:p>
        </p:txBody>
      </p:sp>
      <p:sp>
        <p:nvSpPr>
          <p:cNvPr id="3" name="Titolo 4">
            <a:extLst>
              <a:ext uri="{FF2B5EF4-FFF2-40B4-BE49-F238E27FC236}">
                <a16:creationId xmlns:a16="http://schemas.microsoft.com/office/drawing/2014/main" id="{8E600226-F211-CF72-7472-7F3E56BE4224}"/>
              </a:ext>
            </a:extLst>
          </p:cNvPr>
          <p:cNvSpPr txBox="1">
            <a:spLocks/>
          </p:cNvSpPr>
          <p:nvPr/>
        </p:nvSpPr>
        <p:spPr>
          <a:xfrm>
            <a:off x="1524000" y="1411935"/>
            <a:ext cx="9144000" cy="201706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b="1" i="1" smtClean="0">
                <a:cs typeface="Calibri"/>
              </a:rPr>
              <a:t>PROCESI I </a:t>
            </a:r>
            <a:r>
              <a:rPr lang="en-US" b="1" i="1" smtClean="0">
                <a:cs typeface="Calibri"/>
              </a:rPr>
              <a:t>LËVIZSHMËRISË </a:t>
            </a:r>
            <a:r>
              <a:rPr lang="it-IT" b="1" i="1" smtClean="0">
                <a:cs typeface="Calibri"/>
              </a:rPr>
              <a:t/>
            </a:r>
            <a:br>
              <a:rPr lang="it-IT" b="1" i="1" smtClean="0">
                <a:cs typeface="Calibri"/>
              </a:rPr>
            </a:br>
            <a:r>
              <a:rPr lang="en-US" sz="5400" b="1" i="1" smtClean="0">
                <a:cs typeface="Calibri"/>
              </a:rPr>
              <a:t>PËRPARA LËVIZSHMËRISË </a:t>
            </a:r>
            <a:endParaRPr lang="it-IT" b="1" i="1" dirty="0" err="1"/>
          </a:p>
        </p:txBody>
      </p:sp>
    </p:spTree>
    <p:extLst>
      <p:ext uri="{BB962C8B-B14F-4D97-AF65-F5344CB8AC3E}">
        <p14:creationId xmlns:p14="http://schemas.microsoft.com/office/powerpoint/2010/main" val="301133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FFA3B2-3505-466D-BD43-7C001B8D2CC7}"/>
              </a:ext>
            </a:extLst>
          </p:cNvPr>
          <p:cNvSpPr txBox="1">
            <a:spLocks/>
          </p:cNvSpPr>
          <p:nvPr/>
        </p:nvSpPr>
        <p:spPr>
          <a:xfrm>
            <a:off x="1307431" y="365125"/>
            <a:ext cx="95806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mtClean="0">
                <a:cs typeface="Calibri"/>
              </a:rPr>
              <a:t>KOHA E PREGADITJEVE!</a:t>
            </a:r>
            <a:endParaRPr lang="it-IT" dirty="0"/>
          </a:p>
        </p:txBody>
      </p:sp>
      <p:sp>
        <p:nvSpPr>
          <p:cNvPr id="3" name="Segnaposto contenuto 2">
            <a:extLst>
              <a:ext uri="{FF2B5EF4-FFF2-40B4-BE49-F238E27FC236}">
                <a16:creationId xmlns:a16="http://schemas.microsoft.com/office/drawing/2014/main" id="{F108A930-BCD5-4D4B-A82F-3720CFFABF7C}"/>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t-IT" smtClean="0"/>
              <a:t>Kur të keni përzgjedhur studentët që do të marrin pjesë në lëvizje, është koha për t'i përgatitur ata!</a:t>
            </a:r>
          </a:p>
          <a:p>
            <a:r>
              <a:rPr lang="it-IT" smtClean="0"/>
              <a:t>Ndiqni hapat e mëtejshëm </a:t>
            </a:r>
            <a:r>
              <a:rPr lang="en-US" smtClean="0"/>
              <a:t>që</a:t>
            </a:r>
            <a:r>
              <a:rPr lang="it-IT" smtClean="0"/>
              <a:t> studentët tuaj </a:t>
            </a:r>
            <a:r>
              <a:rPr lang="en-US" smtClean="0"/>
              <a:t>të jenë</a:t>
            </a:r>
            <a:r>
              <a:rPr lang="it-IT" smtClean="0"/>
              <a:t> gati për të shkuar jashtë vendit.</a:t>
            </a:r>
            <a:endParaRPr lang="it-IT" dirty="0"/>
          </a:p>
        </p:txBody>
      </p:sp>
    </p:spTree>
    <p:extLst>
      <p:ext uri="{BB962C8B-B14F-4D97-AF65-F5344CB8AC3E}">
        <p14:creationId xmlns:p14="http://schemas.microsoft.com/office/powerpoint/2010/main" val="1609936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993ACF-D64A-4F06-B2AF-92C10ACE65B9}"/>
              </a:ext>
            </a:extLst>
          </p:cNvPr>
          <p:cNvSpPr txBox="1">
            <a:spLocks/>
          </p:cNvSpPr>
          <p:nvPr/>
        </p:nvSpPr>
        <p:spPr>
          <a:xfrm>
            <a:off x="1307431" y="365125"/>
            <a:ext cx="10141230" cy="134370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4000" smtClean="0"/>
              <a:t>ERASMUS+ DOKUMENTET </a:t>
            </a:r>
            <a:r>
              <a:rPr lang="nl-NL" smtClean="0"/>
              <a:t>– </a:t>
            </a:r>
            <a:r>
              <a:rPr lang="nl-NL" sz="3600" smtClean="0"/>
              <a:t>kontollo</a:t>
            </a:r>
            <a:r>
              <a:rPr lang="nl-NL" sz="4000" smtClean="0"/>
              <a:t> aneksin </a:t>
            </a:r>
            <a:r>
              <a:rPr lang="nl-NL" sz="3600" smtClean="0"/>
              <a:t>6</a:t>
            </a:r>
            <a:endParaRPr lang="nl-NL" dirty="0"/>
          </a:p>
        </p:txBody>
      </p:sp>
      <p:sp>
        <p:nvSpPr>
          <p:cNvPr id="3" name="Tijdelijke aanduiding voor inhoud 2">
            <a:extLst>
              <a:ext uri="{FF2B5EF4-FFF2-40B4-BE49-F238E27FC236}">
                <a16:creationId xmlns:a16="http://schemas.microsoft.com/office/drawing/2014/main" id="{E3C9949F-6D0C-44B3-9BD8-A16B215B56A7}"/>
              </a:ext>
            </a:extLst>
          </p:cNvPr>
          <p:cNvSpPr txBox="1">
            <a:spLocks/>
          </p:cNvSpPr>
          <p:nvPr/>
        </p:nvSpPr>
        <p:spPr>
          <a:xfrm>
            <a:off x="838200" y="1489983"/>
            <a:ext cx="10515600" cy="4686980"/>
          </a:xfrm>
          <a:prstGeom prst="rect">
            <a:avLst/>
          </a:prstGeom>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mtClean="0"/>
              <a:t>ERASMUS+ Kontrata (Aneksi 1) </a:t>
            </a:r>
            <a:r>
              <a:rPr lang="nl-NL" u="sng" smtClean="0"/>
              <a:t>- 2 kopje </a:t>
            </a:r>
            <a:r>
              <a:rPr lang="en-US" u="sng" smtClean="0"/>
              <a:t>të nënshkruhen </a:t>
            </a:r>
            <a:endParaRPr lang="nl-NL" u="sng" smtClean="0"/>
          </a:p>
          <a:p>
            <a:r>
              <a:rPr lang="nl-NL" smtClean="0"/>
              <a:t>Studentët dhe organizata dërguese plotësojnë Kontratën Erasmus+, e cila është një kontratë me informacione personale midis studentit dhe shkollës/partnerit tuaj dërgues.</a:t>
            </a:r>
          </a:p>
          <a:p>
            <a:pPr marL="457200" lvl="1" indent="0">
              <a:buFont typeface="Arial" panose="020B0604020202020204" pitchFamily="34" charset="0"/>
              <a:buNone/>
            </a:pPr>
            <a:endParaRPr lang="nl-NL" sz="2800" smtClean="0">
              <a:cs typeface="Calibri"/>
            </a:endParaRPr>
          </a:p>
          <a:p>
            <a:r>
              <a:rPr lang="en-US" smtClean="0"/>
              <a:t>Marrëveshje mësimore  </a:t>
            </a:r>
            <a:r>
              <a:rPr lang="nl-NL" smtClean="0"/>
              <a:t>(Aneksi 2) - </a:t>
            </a:r>
            <a:r>
              <a:rPr lang="nl-NL" u="sng" smtClean="0">
                <a:ea typeface="+mn-lt"/>
                <a:cs typeface="+mn-lt"/>
              </a:rPr>
              <a:t>3 kopje </a:t>
            </a:r>
            <a:r>
              <a:rPr lang="en-US" u="sng" smtClean="0">
                <a:ea typeface="+mn-lt"/>
                <a:cs typeface="+mn-lt"/>
              </a:rPr>
              <a:t>të nënshkruhen</a:t>
            </a:r>
            <a:endParaRPr lang="nl-NL" u="sng" smtClean="0">
              <a:ea typeface="+mn-lt"/>
              <a:cs typeface="+mn-lt"/>
            </a:endParaRPr>
          </a:p>
          <a:p>
            <a:pPr lvl="1"/>
            <a:r>
              <a:rPr lang="nl-NL" smtClean="0">
                <a:cs typeface="Calibri"/>
              </a:rPr>
              <a:t>Studentët, organizatat dërguese dhe pritëse plotësojnë Marrëveshjen e Mësimit, e cila përcakton qëllimet e të mësuarit dhe programin e lëvizshmërisë dhe është nënshkruar nga studenti, si dhe shkolla dërguese dhe pritëse</a:t>
            </a:r>
          </a:p>
          <a:p>
            <a:r>
              <a:rPr lang="nl-NL" smtClean="0">
                <a:cs typeface="Calibri"/>
              </a:rPr>
              <a:t>ANGAZHIMI I CILËSISË VET(Aneksi 3) - </a:t>
            </a:r>
            <a:r>
              <a:rPr lang="nl-NL" u="sng" smtClean="0">
                <a:cs typeface="Calibri"/>
              </a:rPr>
              <a:t>3 kopje </a:t>
            </a:r>
            <a:r>
              <a:rPr lang="en-US" u="sng" smtClean="0">
                <a:cs typeface="Calibri"/>
              </a:rPr>
              <a:t>të nënshkruhen</a:t>
            </a:r>
            <a:r>
              <a:rPr lang="nl-NL" u="sng" smtClean="0">
                <a:cs typeface="Calibri"/>
              </a:rPr>
              <a:t> </a:t>
            </a:r>
          </a:p>
          <a:p>
            <a:pPr marL="0" indent="0">
              <a:buFont typeface="Arial" panose="020B0604020202020204" pitchFamily="34" charset="0"/>
              <a:buNone/>
            </a:pPr>
            <a:r>
              <a:rPr lang="nl-NL" smtClean="0">
                <a:ea typeface="+mn-lt"/>
                <a:cs typeface="+mn-lt"/>
              </a:rPr>
              <a:t>Studentët, organizatat dërguese dhe pritëse plotësojnë Angazhimin e Cilësisë, që është një angazhim për të respektuar një standard të cilësisë c</a:t>
            </a:r>
            <a:endParaRPr lang="nl-NL" u="sng" smtClean="0">
              <a:ea typeface="+mn-lt"/>
              <a:cs typeface="+mn-lt"/>
            </a:endParaRPr>
          </a:p>
          <a:p>
            <a:endParaRPr lang="nl-NL" smtClean="0">
              <a:cs typeface="Calibri"/>
            </a:endParaRPr>
          </a:p>
          <a:p>
            <a:endParaRPr lang="nl-NL" sz="2000" dirty="0">
              <a:cs typeface="Calibri"/>
            </a:endParaRPr>
          </a:p>
        </p:txBody>
      </p:sp>
    </p:spTree>
    <p:extLst>
      <p:ext uri="{BB962C8B-B14F-4D97-AF65-F5344CB8AC3E}">
        <p14:creationId xmlns:p14="http://schemas.microsoft.com/office/powerpoint/2010/main" val="2967178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643015-F91B-4ECF-9C84-DAF125FCDD96}"/>
              </a:ext>
            </a:extLst>
          </p:cNvPr>
          <p:cNvSpPr txBox="1">
            <a:spLocks/>
          </p:cNvSpPr>
          <p:nvPr/>
        </p:nvSpPr>
        <p:spPr>
          <a:xfrm>
            <a:off x="1307431" y="365125"/>
            <a:ext cx="95806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mtClean="0"/>
              <a:t>BUXHETI/</a:t>
            </a:r>
            <a:r>
              <a:rPr lang="en-US" smtClean="0"/>
              <a:t>PARATË </a:t>
            </a:r>
            <a:endParaRPr lang="nl-NL" dirty="0"/>
          </a:p>
        </p:txBody>
      </p:sp>
      <p:sp>
        <p:nvSpPr>
          <p:cNvPr id="3" name="Tijdelijke aanduiding voor inhoud 2">
            <a:extLst>
              <a:ext uri="{FF2B5EF4-FFF2-40B4-BE49-F238E27FC236}">
                <a16:creationId xmlns:a16="http://schemas.microsoft.com/office/drawing/2014/main" id="{7F20C70F-1F07-48CE-B7BE-03328228A9CF}"/>
              </a:ext>
            </a:extLst>
          </p:cNvPr>
          <p:cNvSpPr txBox="1">
            <a:spLocks/>
          </p:cNvSpPr>
          <p:nvPr/>
        </p:nvSpPr>
        <p:spPr>
          <a:xfrm>
            <a:off x="838200" y="1825625"/>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2400" smtClean="0"/>
              <a:t>Për mobilitetin afatshkurtër, shpenzimet e studentëve do të kujdeset  shkolla. Studentët atëherë nuk kanë nevojë të informohen se si të shpenzojnë buxhetin jashtë vendit</a:t>
            </a:r>
          </a:p>
          <a:p>
            <a:r>
              <a:rPr lang="nl-NL" smtClean="0"/>
              <a:t>Për lëvizshmëri afatgjatë, studentët duhet të dinë </a:t>
            </a:r>
          </a:p>
          <a:p>
            <a:pPr lvl="1"/>
            <a:r>
              <a:rPr lang="nl-NL" sz="2000" smtClean="0"/>
              <a:t>Sa buxhet </a:t>
            </a:r>
            <a:r>
              <a:rPr lang="en-US" sz="2000" smtClean="0"/>
              <a:t>kanë për lëvizjen/mobilitetin e tyre</a:t>
            </a:r>
            <a:endParaRPr lang="nl-NL" sz="2000" smtClean="0"/>
          </a:p>
          <a:p>
            <a:pPr lvl="1"/>
            <a:r>
              <a:rPr lang="nl-NL" sz="2000" smtClean="0"/>
              <a:t>Cka </a:t>
            </a:r>
            <a:r>
              <a:rPr lang="en-US" sz="2000" smtClean="0"/>
              <a:t>du</a:t>
            </a:r>
            <a:r>
              <a:rPr lang="nl-NL" sz="2000" smtClean="0"/>
              <a:t>het </a:t>
            </a:r>
            <a:r>
              <a:rPr lang="en-US" sz="2000" smtClean="0"/>
              <a:t>të blejnë me këto para.</a:t>
            </a:r>
            <a:endParaRPr lang="nl-NL" sz="2000" smtClean="0"/>
          </a:p>
          <a:p>
            <a:pPr lvl="1"/>
            <a:r>
              <a:rPr lang="nl-NL" sz="2000" smtClean="0"/>
              <a:t>Si do </a:t>
            </a:r>
            <a:r>
              <a:rPr lang="en-US" sz="2000" smtClean="0"/>
              <a:t>t’i marrin paratë </a:t>
            </a:r>
            <a:endParaRPr lang="nl-NL" sz="2000" smtClean="0"/>
          </a:p>
          <a:p>
            <a:pPr lvl="1"/>
            <a:r>
              <a:rPr lang="nl-NL" sz="2000" smtClean="0"/>
              <a:t>Cfare </a:t>
            </a:r>
            <a:r>
              <a:rPr lang="en-US" sz="2000" smtClean="0"/>
              <a:t>është</a:t>
            </a:r>
            <a:r>
              <a:rPr lang="nl-NL" sz="2000" smtClean="0"/>
              <a:t> paguar </a:t>
            </a:r>
            <a:r>
              <a:rPr lang="en-US" sz="2000" smtClean="0"/>
              <a:t>tashmë</a:t>
            </a:r>
            <a:r>
              <a:rPr lang="nl-NL" sz="2000" smtClean="0"/>
              <a:t> /organizuar nag shkolla ose kompania </a:t>
            </a:r>
            <a:r>
              <a:rPr lang="en-US" sz="2000" smtClean="0"/>
              <a:t>pritëse (si p.sh. Ushqime të caktuara.</a:t>
            </a:r>
            <a:endParaRPr lang="en-US" sz="2000" dirty="0"/>
          </a:p>
        </p:txBody>
      </p:sp>
    </p:spTree>
    <p:extLst>
      <p:ext uri="{BB962C8B-B14F-4D97-AF65-F5344CB8AC3E}">
        <p14:creationId xmlns:p14="http://schemas.microsoft.com/office/powerpoint/2010/main" val="4243967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109F20-77D9-4679-93C8-43C10211D561}"/>
              </a:ext>
            </a:extLst>
          </p:cNvPr>
          <p:cNvSpPr txBox="1">
            <a:spLocks/>
          </p:cNvSpPr>
          <p:nvPr/>
        </p:nvSpPr>
        <p:spPr>
          <a:xfrm>
            <a:off x="1307431" y="365125"/>
            <a:ext cx="95806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mtClean="0"/>
              <a:t>PREGADITJET E </a:t>
            </a:r>
            <a:r>
              <a:rPr lang="en-US" smtClean="0"/>
              <a:t>GJUHËS </a:t>
            </a:r>
            <a:endParaRPr lang="nl-NL" dirty="0"/>
          </a:p>
        </p:txBody>
      </p:sp>
      <p:sp>
        <p:nvSpPr>
          <p:cNvPr id="3" name="Tijdelijke aanduiding voor inhoud 2">
            <a:extLst>
              <a:ext uri="{FF2B5EF4-FFF2-40B4-BE49-F238E27FC236}">
                <a16:creationId xmlns:a16="http://schemas.microsoft.com/office/drawing/2014/main" id="{25817E98-C895-44CD-9D71-77775CA4E848}"/>
              </a:ext>
            </a:extLst>
          </p:cNvPr>
          <p:cNvSpPr txBox="1">
            <a:spLocks/>
          </p:cNvSpPr>
          <p:nvPr/>
        </p:nvSpPr>
        <p:spPr>
          <a:xfrm>
            <a:off x="838200" y="1825625"/>
            <a:ext cx="10515600" cy="4351338"/>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smtClean="0"/>
              <a:t>Studentëve ju duhet pregaditje te gjuhes përpara se ata te shkojnë në mobilitet internacional</a:t>
            </a:r>
            <a:endParaRPr lang="nl-NL" sz="2400" smtClean="0"/>
          </a:p>
          <a:p>
            <a:r>
              <a:rPr lang="nl-NL" sz="2400" smtClean="0"/>
              <a:t>Ata kanë nevojë për fjalorin anglez dhe ushtrime gjuhësore rreth profesionit për të cilin po studiojnë</a:t>
            </a:r>
          </a:p>
          <a:p>
            <a:r>
              <a:rPr lang="nl-NL" sz="2400" smtClean="0"/>
              <a:t>Ata do të përfitojnë disa fjalë bazë në gjuhën e vendit që do të vizitojnë (nëse gjuha amtare nuk është anglishtja)</a:t>
            </a:r>
          </a:p>
          <a:p>
            <a:r>
              <a:rPr lang="en-US" sz="2400" smtClean="0"/>
              <a:t>Për</a:t>
            </a:r>
            <a:r>
              <a:rPr lang="nl-NL" sz="2400" smtClean="0"/>
              <a:t> pregaditje </a:t>
            </a:r>
            <a:r>
              <a:rPr lang="en-US" sz="2400" smtClean="0"/>
              <a:t>të gjuhes Angleze: punoni së bashku me mësuesite gjuhes Angleze ti pregaditni mësimet tematike</a:t>
            </a:r>
          </a:p>
          <a:p>
            <a:r>
              <a:rPr lang="en-US" sz="2400" smtClean="0"/>
              <a:t>  </a:t>
            </a:r>
            <a:r>
              <a:rPr lang="nl-NL" sz="2400" smtClean="0"/>
              <a:t>Përdorni Mbështetjen Linguistike në internet (OLS): një mjet nga Erasmus+ për të ndihmuar studentët të përmirësojnë aftësitë e tyre gjuhësore përpara një lëvizjeje/mobiliteti dhe të vlerësojnë aftësitë e tyre gjuhësore para dhe pas lëvizjes (</a:t>
            </a:r>
            <a:r>
              <a:rPr lang="nl-NL" sz="2400" smtClean="0">
                <a:hlinkClick r:id="rId2"/>
              </a:rPr>
              <a:t>https://app.erasmusplusols.eu/</a:t>
            </a:r>
            <a:r>
              <a:rPr lang="nl-NL" sz="2400" smtClean="0"/>
              <a:t>) </a:t>
            </a:r>
            <a:endParaRPr lang="nl-NL" sz="2400" dirty="0"/>
          </a:p>
        </p:txBody>
      </p:sp>
    </p:spTree>
    <p:extLst>
      <p:ext uri="{BB962C8B-B14F-4D97-AF65-F5344CB8AC3E}">
        <p14:creationId xmlns:p14="http://schemas.microsoft.com/office/powerpoint/2010/main" val="531109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0C3A00-78A5-4352-8731-9E93F7C172E3}"/>
              </a:ext>
            </a:extLst>
          </p:cNvPr>
          <p:cNvSpPr txBox="1">
            <a:spLocks/>
          </p:cNvSpPr>
          <p:nvPr/>
        </p:nvSpPr>
        <p:spPr>
          <a:xfrm>
            <a:off x="1307431" y="365125"/>
            <a:ext cx="95806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n-NO" smtClean="0"/>
              <a:t>PËRGATITJE KULTURORE, HISTORIKE DHE GJEOGRAFIKE I</a:t>
            </a:r>
            <a:endParaRPr lang="nl-NL" dirty="0"/>
          </a:p>
        </p:txBody>
      </p:sp>
      <p:sp>
        <p:nvSpPr>
          <p:cNvPr id="3" name="Tijdelijke aanduiding voor inhoud 2">
            <a:extLst>
              <a:ext uri="{FF2B5EF4-FFF2-40B4-BE49-F238E27FC236}">
                <a16:creationId xmlns:a16="http://schemas.microsoft.com/office/drawing/2014/main" id="{2620E7A6-071B-48F4-84E1-D840788EB36F}"/>
              </a:ext>
            </a:extLst>
          </p:cNvPr>
          <p:cNvSpPr txBox="1">
            <a:spLocks/>
          </p:cNvSpPr>
          <p:nvPr/>
        </p:nvSpPr>
        <p:spPr>
          <a:xfrm>
            <a:off x="838200" y="1825625"/>
            <a:ext cx="10515600"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2400" smtClean="0"/>
              <a:t>Për të njohur vendin që po vizitojnë studentët, studentët plotësojnë një fletëpalosje të vendit gjatë një mësimi (shtojca 4)</a:t>
            </a:r>
          </a:p>
          <a:p>
            <a:r>
              <a:rPr lang="nl-NL" sz="2400" smtClean="0"/>
              <a:t>Duke e </a:t>
            </a:r>
            <a:r>
              <a:rPr lang="en-US" sz="2400" smtClean="0"/>
              <a:t>plotësuar këtë fletëpalosje, ata mësojnë informacione rreth kulturës, historisë dhe gjeografise të vendit të cilin do ta vizitojnë. Këto tituj mund pastaj edhe të diskutohen në klas gjithashtu.</a:t>
            </a:r>
            <a:endParaRPr lang="nl-NL" sz="2400" dirty="0"/>
          </a:p>
        </p:txBody>
      </p:sp>
    </p:spTree>
    <p:extLst>
      <p:ext uri="{BB962C8B-B14F-4D97-AF65-F5344CB8AC3E}">
        <p14:creationId xmlns:p14="http://schemas.microsoft.com/office/powerpoint/2010/main" val="2871024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0DBD99-4763-41A4-A9E0-A410F25F54DF}"/>
              </a:ext>
            </a:extLst>
          </p:cNvPr>
          <p:cNvSpPr txBox="1">
            <a:spLocks/>
          </p:cNvSpPr>
          <p:nvPr/>
        </p:nvSpPr>
        <p:spPr>
          <a:xfrm>
            <a:off x="1307431" y="365125"/>
            <a:ext cx="95806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n-NO" smtClean="0">
                <a:solidFill>
                  <a:srgbClr val="233051"/>
                </a:solidFill>
                <a:latin typeface="Calibri" panose="020F0502020204030204"/>
              </a:rPr>
              <a:t>PËRGATITJE KULTURORE, HISTORIKE DHE GJEOGRAFIKE </a:t>
            </a:r>
            <a:r>
              <a:rPr lang="nl-NL" smtClean="0"/>
              <a:t>II</a:t>
            </a:r>
            <a:endParaRPr lang="nl-NL" dirty="0"/>
          </a:p>
        </p:txBody>
      </p:sp>
      <p:sp>
        <p:nvSpPr>
          <p:cNvPr id="3" name="Tijdelijke aanduiding voor inhoud 2">
            <a:extLst>
              <a:ext uri="{FF2B5EF4-FFF2-40B4-BE49-F238E27FC236}">
                <a16:creationId xmlns:a16="http://schemas.microsoft.com/office/drawing/2014/main" id="{5384325B-B1FC-4D72-8D2F-B0B2E0F4F8B8}"/>
              </a:ext>
            </a:extLst>
          </p:cNvPr>
          <p:cNvSpPr txBox="1">
            <a:spLocks/>
          </p:cNvSpPr>
          <p:nvPr/>
        </p:nvSpPr>
        <p:spPr>
          <a:xfrm>
            <a:off x="839937" y="1690688"/>
            <a:ext cx="10515600" cy="4476843"/>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2400" smtClean="0"/>
              <a:t>Kaloni pak </a:t>
            </a:r>
            <a:r>
              <a:rPr lang="en-US" sz="2400" smtClean="0"/>
              <a:t>kohë gjithashtu gjatë mësimit që t’i pregaditni studentët me kulturë tjeter</a:t>
            </a:r>
            <a:endParaRPr lang="nl-NL" sz="2400" smtClean="0"/>
          </a:p>
          <a:p>
            <a:pPr lvl="1"/>
            <a:r>
              <a:rPr lang="nl-NL" sz="2200" smtClean="0"/>
              <a:t>Kërkoni në internet për zakone të caktuara kulturore të vendit dhe i diskutoni ato në klasë (si do të reagonin ata në një situatë të tillë?)</a:t>
            </a:r>
            <a:endParaRPr lang="nl-NL" sz="2600" smtClean="0"/>
          </a:p>
          <a:p>
            <a:r>
              <a:rPr lang="nl-NL" sz="2600" smtClean="0"/>
              <a:t>Pyetjet </a:t>
            </a:r>
            <a:r>
              <a:rPr lang="en-US" sz="2600" smtClean="0"/>
              <a:t>të cilat mund t’i bëni</a:t>
            </a:r>
            <a:r>
              <a:rPr lang="nl-NL" sz="2600" smtClean="0"/>
              <a:t>:</a:t>
            </a:r>
          </a:p>
          <a:p>
            <a:r>
              <a:rPr lang="nn-NO" sz="1900" smtClean="0"/>
              <a:t>Si mund të përshtateni me kulturën e dikujt pa kaluar kufijtë tuaj? </a:t>
            </a:r>
          </a:p>
          <a:p>
            <a:r>
              <a:rPr lang="en-US" sz="1900" smtClean="0"/>
              <a:t>Pse ndonjëherë është e vështirë me dikë me një kulturë të ndryshme? </a:t>
            </a:r>
          </a:p>
          <a:p>
            <a:r>
              <a:rPr lang="en-US" sz="1900" smtClean="0"/>
              <a:t>Cilat gjeste të duarve mund dhe nuk mund të bësh jashtë vendit​?</a:t>
            </a:r>
            <a:endParaRPr lang="en-US" sz="1900" smtClean="0">
              <a:cs typeface="Calibri"/>
            </a:endParaRPr>
          </a:p>
          <a:p>
            <a:pPr fontAlgn="base"/>
            <a:r>
              <a:rPr lang="en-US" sz="1900" smtClean="0"/>
              <a:t>Si i jepni komente dikujt me një sfond kulturor të ndryshëm? ​</a:t>
            </a:r>
            <a:endParaRPr lang="en-US" sz="1900" smtClean="0">
              <a:cs typeface="Calibri"/>
            </a:endParaRPr>
          </a:p>
          <a:p>
            <a:pPr fontAlgn="base"/>
            <a:r>
              <a:rPr lang="en-US" sz="1900" smtClean="0"/>
              <a:t>Çfarë problemesh mund të shkaktojë diversiteti kulturor në një organizatë dhe si i zgjidhni ato? ​</a:t>
            </a:r>
            <a:endParaRPr lang="en-US" sz="1900" smtClean="0">
              <a:cs typeface="Calibri"/>
            </a:endParaRPr>
          </a:p>
          <a:p>
            <a:pPr fontAlgn="base"/>
            <a:r>
              <a:rPr lang="it-IT" sz="1900" smtClean="0"/>
              <a:t>Si e përdorni diversitetin kulturor në vendin e punës?</a:t>
            </a:r>
            <a:endParaRPr lang="en-US" sz="1900" smtClean="0">
              <a:cs typeface="Calibri"/>
            </a:endParaRPr>
          </a:p>
          <a:p>
            <a:r>
              <a:rPr lang="en-US" sz="2200" smtClean="0">
                <a:cs typeface="Calibri"/>
              </a:rPr>
              <a:t>Konsideroni gjithashtu përgatitjen për Shokun Kulturor (aneksi 5)</a:t>
            </a:r>
            <a:endParaRPr lang="en-US" sz="1900" smtClean="0">
              <a:cs typeface="Calibri"/>
            </a:endParaRPr>
          </a:p>
          <a:p>
            <a:endParaRPr lang="nl-NL" smtClean="0">
              <a:cs typeface="Calibri" panose="020F0502020204030204"/>
            </a:endParaRPr>
          </a:p>
          <a:p>
            <a:endParaRPr lang="nl-NL" dirty="0">
              <a:cs typeface="Calibri" panose="020F0502020204030204"/>
            </a:endParaRPr>
          </a:p>
        </p:txBody>
      </p:sp>
    </p:spTree>
    <p:extLst>
      <p:ext uri="{BB962C8B-B14F-4D97-AF65-F5344CB8AC3E}">
        <p14:creationId xmlns:p14="http://schemas.microsoft.com/office/powerpoint/2010/main" val="3795845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05481D-5E7E-4095-8AF2-45A5A42A6A12}"/>
              </a:ext>
            </a:extLst>
          </p:cNvPr>
          <p:cNvSpPr txBox="1">
            <a:spLocks/>
          </p:cNvSpPr>
          <p:nvPr/>
        </p:nvSpPr>
        <p:spPr>
          <a:xfrm>
            <a:off x="1307431" y="365125"/>
            <a:ext cx="9580613"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mtClean="0"/>
              <a:t>PREZENTIMI I </a:t>
            </a:r>
            <a:r>
              <a:rPr lang="en-US" smtClean="0"/>
              <a:t>SHKOLLËS DHE VENDIT</a:t>
            </a:r>
            <a:endParaRPr lang="nl-NL" dirty="0"/>
          </a:p>
        </p:txBody>
      </p:sp>
      <p:sp>
        <p:nvSpPr>
          <p:cNvPr id="3" name="Tijdelijke aanduiding voor inhoud 2">
            <a:extLst>
              <a:ext uri="{FF2B5EF4-FFF2-40B4-BE49-F238E27FC236}">
                <a16:creationId xmlns:a16="http://schemas.microsoft.com/office/drawing/2014/main" id="{C18EAD63-1756-4301-83D5-4278CC56651C}"/>
              </a:ext>
            </a:extLst>
          </p:cNvPr>
          <p:cNvSpPr txBox="1">
            <a:spLocks/>
          </p:cNvSpPr>
          <p:nvPr/>
        </p:nvSpPr>
        <p:spPr>
          <a:xfrm>
            <a:off x="838200" y="1825625"/>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mtClean="0"/>
              <a:t>Nxënësit do të përgatisin një prezantim për vendin, kulturën dhe shkollën e tyre.Nxënësit do të përgatisin një prezantim për vendin, kulturën dhe shkollën e tyre. </a:t>
            </a:r>
          </a:p>
          <a:p>
            <a:r>
              <a:rPr lang="nl-NL" smtClean="0"/>
              <a:t>Mund t'ua lini nxënësve në çfarë mënyre do të dëshironin ta prezantojnë (mund të jetë </a:t>
            </a:r>
            <a:r>
              <a:rPr lang="en-US" smtClean="0"/>
              <a:t>në</a:t>
            </a:r>
            <a:r>
              <a:rPr lang="nl-NL" smtClean="0"/>
              <a:t> powerpoint ose një video ose ndonjë form </a:t>
            </a:r>
            <a:r>
              <a:rPr lang="en-US" smtClean="0"/>
              <a:t>tjetër</a:t>
            </a:r>
            <a:r>
              <a:rPr lang="nl-NL" smtClean="0"/>
              <a:t>, ata mund të jenë kreativ!)</a:t>
            </a:r>
            <a:endParaRPr lang="nl-NL" dirty="0"/>
          </a:p>
        </p:txBody>
      </p:sp>
    </p:spTree>
    <p:extLst>
      <p:ext uri="{BB962C8B-B14F-4D97-AF65-F5344CB8AC3E}">
        <p14:creationId xmlns:p14="http://schemas.microsoft.com/office/powerpoint/2010/main" val="912557926"/>
      </p:ext>
    </p:extLst>
  </p:cSld>
  <p:clrMapOvr>
    <a:masterClrMapping/>
  </p:clrMapOvr>
</p:sld>
</file>

<file path=ppt/theme/theme1.xml><?xml version="1.0" encoding="utf-8"?>
<a:theme xmlns:a="http://schemas.openxmlformats.org/drawingml/2006/main" name="Tema di Office">
  <a:themeElements>
    <a:clrScheme name="VtoV">
      <a:dk1>
        <a:srgbClr val="233051"/>
      </a:dk1>
      <a:lt1>
        <a:sysClr val="window" lastClr="FFFFFF"/>
      </a:lt1>
      <a:dk2>
        <a:srgbClr val="233051"/>
      </a:dk2>
      <a:lt2>
        <a:srgbClr val="E7E6E6"/>
      </a:lt2>
      <a:accent1>
        <a:srgbClr val="233051"/>
      </a:accent1>
      <a:accent2>
        <a:srgbClr val="E7A938"/>
      </a:accent2>
      <a:accent3>
        <a:srgbClr val="A5A5A5"/>
      </a:accent3>
      <a:accent4>
        <a:srgbClr val="445F9E"/>
      </a:accent4>
      <a:accent5>
        <a:srgbClr val="7AA83C"/>
      </a:accent5>
      <a:accent6>
        <a:srgbClr val="B5852B"/>
      </a:accent6>
      <a:hlink>
        <a:srgbClr val="445F9E"/>
      </a:hlink>
      <a:folHlink>
        <a:srgbClr val="FA37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zione.pot [modalità compatibilità]" id="{C8397EF5-B5E7-4061-9B99-55AECD84D4B6}" vid="{C01BBA8F-B291-4256-973F-98C6FCA7E49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91d637e-a6e7-4328-8868-53412d096429">
      <Terms xmlns="http://schemas.microsoft.com/office/infopath/2007/PartnerControls"/>
    </lcf76f155ced4ddcb4097134ff3c332f>
    <TaxCatchAll xmlns="70fb16be-a24e-4dfd-a53c-3d224f43e98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5EE80B948A62D24DB1906FB594EA57AE" ma:contentTypeVersion="13" ma:contentTypeDescription="Creare un nuovo documento." ma:contentTypeScope="" ma:versionID="b52acefc91eddbcc0e324a6f21369dfe">
  <xsd:schema xmlns:xsd="http://www.w3.org/2001/XMLSchema" xmlns:xs="http://www.w3.org/2001/XMLSchema" xmlns:p="http://schemas.microsoft.com/office/2006/metadata/properties" xmlns:ns2="f91d637e-a6e7-4328-8868-53412d096429" xmlns:ns3="70fb16be-a24e-4dfd-a53c-3d224f43e98d" targetNamespace="http://schemas.microsoft.com/office/2006/metadata/properties" ma:root="true" ma:fieldsID="e2cbdc25fda74209c87e62e1cf2364e6" ns2:_="" ns3:_="">
    <xsd:import namespace="f91d637e-a6e7-4328-8868-53412d096429"/>
    <xsd:import namespace="70fb16be-a24e-4dfd-a53c-3d224f43e98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d637e-a6e7-4328-8868-53412d0964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Tag immagine" ma:readOnly="false" ma:fieldId="{5cf76f15-5ced-4ddc-b409-7134ff3c332f}" ma:taxonomyMulti="true" ma:sspId="3b0b77dc-9807-474c-9327-9afd6a30f14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fb16be-a24e-4dfd-a53c-3d224f43e98d" elementFormDefault="qualified">
    <xsd:import namespace="http://schemas.microsoft.com/office/2006/documentManagement/types"/>
    <xsd:import namespace="http://schemas.microsoft.com/office/infopath/2007/PartnerControls"/>
    <xsd:element name="SharedWithUsers" ma:index="12"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Condiviso con dettagli" ma:internalName="SharedWithDetails" ma:readOnly="true">
      <xsd:simpleType>
        <xsd:restriction base="dms:Note">
          <xsd:maxLength value="255"/>
        </xsd:restriction>
      </xsd:simpleType>
    </xsd:element>
    <xsd:element name="TaxCatchAll" ma:index="16" nillable="true" ma:displayName="Taxonomy Catch All Column" ma:hidden="true" ma:list="{50eb9933-9df3-42d2-acab-458e306da5dd}" ma:internalName="TaxCatchAll" ma:showField="CatchAllData" ma:web="70fb16be-a24e-4dfd-a53c-3d224f43e98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E60CE3-C1CA-441F-87E9-62759CE8390C}">
  <ds:schemaRefs>
    <ds:schemaRef ds:uri="http://schemas.microsoft.com/office/infopath/2007/PartnerControls"/>
    <ds:schemaRef ds:uri="http://purl.org/dc/dcmitype/"/>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elements/1.1/"/>
    <ds:schemaRef ds:uri="70fb16be-a24e-4dfd-a53c-3d224f43e98d"/>
    <ds:schemaRef ds:uri="f91d637e-a6e7-4328-8868-53412d096429"/>
    <ds:schemaRef ds:uri="http://www.w3.org/XML/1998/namespace"/>
  </ds:schemaRefs>
</ds:datastoreItem>
</file>

<file path=customXml/itemProps2.xml><?xml version="1.0" encoding="utf-8"?>
<ds:datastoreItem xmlns:ds="http://schemas.openxmlformats.org/officeDocument/2006/customXml" ds:itemID="{D14B88CE-C94E-41BB-8FC4-1E11B01E44C1}">
  <ds:schemaRefs>
    <ds:schemaRef ds:uri="http://schemas.microsoft.com/sharepoint/v3/contenttype/forms"/>
  </ds:schemaRefs>
</ds:datastoreItem>
</file>

<file path=customXml/itemProps3.xml><?xml version="1.0" encoding="utf-8"?>
<ds:datastoreItem xmlns:ds="http://schemas.openxmlformats.org/officeDocument/2006/customXml" ds:itemID="{405EF012-0DF6-446F-956A-FDD1FD56149D}"/>
</file>

<file path=docProps/app.xml><?xml version="1.0" encoding="utf-8"?>
<Properties xmlns="http://schemas.openxmlformats.org/officeDocument/2006/extended-properties" xmlns:vt="http://schemas.openxmlformats.org/officeDocument/2006/docPropsVTypes">
  <Template/>
  <TotalTime>216</TotalTime>
  <Words>769</Words>
  <Application>Microsoft Office PowerPoint</Application>
  <PresentationFormat>Widescreen</PresentationFormat>
  <Paragraphs>65</Paragraphs>
  <Slides>13</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13</vt:i4>
      </vt:variant>
    </vt:vector>
  </HeadingPairs>
  <TitlesOfParts>
    <vt:vector size="16" baseType="lpstr">
      <vt:lpstr>Arial</vt:lpstr>
      <vt:lpstr>Calibri</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Visual2</dc:creator>
  <cp:lastModifiedBy>Start9</cp:lastModifiedBy>
  <cp:revision>12</cp:revision>
  <dcterms:created xsi:type="dcterms:W3CDTF">2021-10-08T15:35:13Z</dcterms:created>
  <dcterms:modified xsi:type="dcterms:W3CDTF">2023-04-17T09:31:01Z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0x0101005EE80B948A62D24DB1906FB594EA57AE</vt:lpwstr>
  </property>
</Properties>
</file>